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3" r:id="rId3"/>
  </p:sldIdLst>
  <p:sldSz cx="10274300" cy="6858000"/>
  <p:notesSz cx="6858000" cy="9144000"/>
  <p:embeddedFontLst>
    <p:embeddedFont>
      <p:font typeface="Arial Black" panose="020B0A04020102020204" charset="0"/>
      <p:bold r:id="rId8"/>
    </p:embeddedFont>
    <p:embeddedFont>
      <p:font typeface="Alata" panose="00000500000000000000"/>
      <p:regular r:id="rId9"/>
    </p:embeddedFont>
    <p:embeddedFont>
      <p:font typeface="Impact" panose="020B0806030902050204" charset="0"/>
      <p:regular r:id="rId10"/>
    </p:embeddedFont>
    <p:embeddedFont>
      <p:font typeface="Segoe UI Black" panose="020B0A02040204020203" charset="0"/>
      <p:bold r:id="rId11"/>
    </p:embeddedFont>
    <p:embeddedFont>
      <p:font typeface="Monotype Corsiva" panose="03010101010201010101" charset="0"/>
      <p:italic r:id="rId12"/>
    </p:embeddedFont>
    <p:embeddedFont>
      <p:font typeface="Calibri" panose="020F050202020403020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 showGuides="1">
      <p:cViewPr varScale="1">
        <p:scale>
          <a:sx n="81" d="100"/>
          <a:sy n="81" d="100"/>
        </p:scale>
        <p:origin x="1210" y="62"/>
      </p:cViewPr>
      <p:guideLst>
        <p:guide orient="horz" pos="2160"/>
        <p:guide pos="288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font" Target="fonts/font2.fntdata"/><Relationship Id="rId8" Type="http://schemas.openxmlformats.org/officeDocument/2006/relationships/font" Target="fonts/font1.fntdata"/><Relationship Id="rId7" Type="http://schemas.openxmlformats.org/officeDocument/2006/relationships/commentAuthors" Target="commentAuthors.xml"/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font" Target="fonts/font9.fntdata"/><Relationship Id="rId15" Type="http://schemas.openxmlformats.org/officeDocument/2006/relationships/font" Target="fonts/font8.fntdata"/><Relationship Id="rId14" Type="http://schemas.openxmlformats.org/officeDocument/2006/relationships/font" Target="fonts/font7.fntdata"/><Relationship Id="rId13" Type="http://schemas.openxmlformats.org/officeDocument/2006/relationships/font" Target="fonts/font6.fntdata"/><Relationship Id="rId12" Type="http://schemas.openxmlformats.org/officeDocument/2006/relationships/font" Target="fonts/font5.fntdata"/><Relationship Id="rId11" Type="http://schemas.openxmlformats.org/officeDocument/2006/relationships/font" Target="fonts/font4.fntdata"/><Relationship Id="rId10" Type="http://schemas.openxmlformats.org/officeDocument/2006/relationships/font" Target="fonts/font3.fntdata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10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0277475" cy="6858000"/>
          </a:xfrm>
          <a:custGeom>
            <a:avLst/>
            <a:gdLst/>
            <a:ahLst/>
            <a:cxnLst/>
            <a:rect l="l" t="t" r="r" b="b"/>
            <a:pathLst>
              <a:path w="10277475" h="6858000">
                <a:moveTo>
                  <a:pt x="0" y="0"/>
                </a:moveTo>
                <a:lnTo>
                  <a:pt x="10277475" y="0"/>
                </a:lnTo>
                <a:lnTo>
                  <a:pt x="1027747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579477" y="4800776"/>
            <a:ext cx="1126141" cy="1118401"/>
          </a:xfrm>
          <a:custGeom>
            <a:avLst/>
            <a:gdLst/>
            <a:ahLst/>
            <a:cxnLst/>
            <a:rect l="l" t="t" r="r" b="b"/>
            <a:pathLst>
              <a:path w="1126141" h="1118401">
                <a:moveTo>
                  <a:pt x="0" y="0"/>
                </a:moveTo>
                <a:lnTo>
                  <a:pt x="1126141" y="0"/>
                </a:lnTo>
                <a:lnTo>
                  <a:pt x="1126141" y="1118401"/>
                </a:lnTo>
                <a:lnTo>
                  <a:pt x="0" y="111840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AutoShape 4"/>
          <p:cNvSpPr/>
          <p:nvPr/>
        </p:nvSpPr>
        <p:spPr>
          <a:xfrm flipV="1">
            <a:off x="6089650" y="5579745"/>
            <a:ext cx="1739900" cy="1270"/>
          </a:xfrm>
          <a:prstGeom prst="line">
            <a:avLst/>
          </a:prstGeom>
          <a:ln w="38100" cap="flat">
            <a:solidFill>
              <a:srgbClr val="FFBD5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 flipV="1">
            <a:off x="2394028" y="5486658"/>
            <a:ext cx="1611268" cy="9525"/>
          </a:xfrm>
          <a:prstGeom prst="line">
            <a:avLst/>
          </a:prstGeom>
          <a:ln w="38100" cap="flat">
            <a:solidFill>
              <a:srgbClr val="FFBD5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TextBox 7"/>
          <p:cNvSpPr txBox="1"/>
          <p:nvPr/>
        </p:nvSpPr>
        <p:spPr>
          <a:xfrm>
            <a:off x="2607651" y="523875"/>
            <a:ext cx="5062173" cy="1433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185"/>
              </a:lnSpc>
            </a:pPr>
            <a:r>
              <a:rPr lang="en-US" sz="5400">
                <a:solidFill>
                  <a:srgbClr val="066C9B"/>
                </a:solidFill>
                <a:latin typeface="Arial Black" panose="020B0A04020102020204" charset="0"/>
                <a:cs typeface="Arial Black" panose="020B0A04020102020204" charset="0"/>
              </a:rPr>
              <a:t>CERTIFICATE</a:t>
            </a:r>
            <a:endParaRPr lang="en-US" sz="5400">
              <a:solidFill>
                <a:srgbClr val="066C9B"/>
              </a:solidFill>
              <a:latin typeface="Arial Black" panose="020B0A04020102020204" charset="0"/>
              <a:cs typeface="Arial Black" panose="020B0A04020102020204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647654" y="1600200"/>
            <a:ext cx="2784896" cy="5118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95"/>
              </a:lnSpc>
            </a:pPr>
            <a:r>
              <a:rPr lang="en-US" sz="2855" dirty="0">
                <a:solidFill>
                  <a:srgbClr val="066C9B"/>
                </a:solidFill>
                <a:latin typeface="Alata" panose="00000500000000000000"/>
              </a:rPr>
              <a:t> of achievement</a:t>
            </a:r>
            <a:endParaRPr lang="en-US" sz="2855" dirty="0">
              <a:solidFill>
                <a:srgbClr val="066C9B"/>
              </a:solidFill>
              <a:latin typeface="Alata" panose="0000050000000000000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17550" y="2057617"/>
            <a:ext cx="8905875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5"/>
              </a:lnSpc>
            </a:pPr>
            <a:r>
              <a:rPr lang="en-US" sz="1805" dirty="0">
                <a:solidFill>
                  <a:srgbClr val="0C2644"/>
                </a:solidFill>
                <a:latin typeface="Alata" panose="00000500000000000000"/>
              </a:rPr>
              <a:t>THIS CERTIFICATE IS PROUDLY PRESENTED FOR HONORABLE ACHIEVEMENT TO</a:t>
            </a:r>
            <a:endParaRPr lang="en-US" sz="1805" dirty="0">
              <a:solidFill>
                <a:srgbClr val="0C2644"/>
              </a:solidFill>
              <a:latin typeface="Alata" panose="0000050000000000000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708150" y="2345690"/>
            <a:ext cx="7048500" cy="67500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/>
          <a:p>
            <a:pPr algn="ctr">
              <a:lnSpc>
                <a:spcPts val="5480"/>
              </a:lnSpc>
            </a:pPr>
            <a:r>
              <a:rPr lang="en-US" sz="2400">
                <a:solidFill>
                  <a:srgbClr val="FF0000"/>
                </a:solidFill>
                <a:latin typeface="Impact" panose="020B0806030902050204" charset="0"/>
                <a:cs typeface="Impact" panose="020B0806030902050204" charset="0"/>
              </a:rPr>
              <a:t>Rakhmatova Z.M.  </a:t>
            </a:r>
            <a:endParaRPr lang="en-US" sz="2400">
              <a:solidFill>
                <a:srgbClr val="FF0000"/>
              </a:solidFill>
              <a:latin typeface="Impact" panose="020B0806030902050204" charset="0"/>
              <a:cs typeface="Impact" panose="020B080603090205020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571625" y="3254375"/>
            <a:ext cx="8051800" cy="142430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/>
          <a:p>
            <a:pPr algn="ctr" fontAlgn="auto">
              <a:lnSpc>
                <a:spcPct val="100000"/>
              </a:lnSpc>
            </a:pPr>
            <a:r>
              <a:rPr lang="en-US" sz="1425" dirty="0">
                <a:solidFill>
                  <a:srgbClr val="004B88"/>
                </a:solidFill>
                <a:latin typeface="Josefin Sans Bold" panose="00000800000000000000"/>
                <a:sym typeface="+mn-ea"/>
              </a:rPr>
              <a:t>We are congratulating you for the successfully published your </a:t>
            </a:r>
            <a:endParaRPr lang="en-US" sz="1425" dirty="0">
              <a:solidFill>
                <a:srgbClr val="004B88"/>
              </a:solidFill>
              <a:latin typeface="Josefin Sans Bold" panose="00000800000000000000"/>
            </a:endParaRPr>
          </a:p>
          <a:p>
            <a:pPr algn="ctr">
              <a:lnSpc>
                <a:spcPts val="2090"/>
              </a:lnSpc>
            </a:pPr>
            <a:r>
              <a:rPr lang="en-US" sz="1425" dirty="0">
                <a:solidFill>
                  <a:srgbClr val="004B88"/>
                </a:solidFill>
                <a:latin typeface="Josefin Sans Bold" panose="00000800000000000000"/>
                <a:sym typeface="+mn-ea"/>
              </a:rPr>
              <a:t>research submission titled</a:t>
            </a:r>
            <a:endParaRPr lang="en-US" sz="1425" dirty="0">
              <a:solidFill>
                <a:srgbClr val="004B88"/>
              </a:solidFill>
              <a:latin typeface="Josefin Sans Bold" panose="00000800000000000000"/>
            </a:endParaRPr>
          </a:p>
          <a:p>
            <a:pPr algn="ctr">
              <a:lnSpc>
                <a:spcPts val="2090"/>
              </a:lnSpc>
            </a:pPr>
            <a:r>
              <a:rPr lang="en-US" sz="1425" dirty="0">
                <a:solidFill>
                  <a:srgbClr val="004B88"/>
                </a:solidFill>
                <a:latin typeface="Josefin Sans Bold" panose="00000800000000000000"/>
                <a:sym typeface="+mn-ea"/>
              </a:rPr>
              <a:t> </a:t>
            </a:r>
            <a:r>
              <a:rPr lang="en-US" sz="1425" dirty="0">
                <a:solidFill>
                  <a:srgbClr val="00B0F0"/>
                </a:solidFill>
                <a:latin typeface="Josefin Sans Bold" panose="00000800000000000000"/>
                <a:sym typeface="+mn-ea"/>
              </a:rPr>
              <a:t>THEME:  </a:t>
            </a:r>
            <a:r>
              <a:rPr lang="en-US" sz="1425" b="1" dirty="0">
                <a:solidFill>
                  <a:srgbClr val="004B88"/>
                </a:solidFill>
                <a:latin typeface="Josefin Sans Bold" panose="00000800000000000000"/>
                <a:sym typeface="+mn-ea"/>
              </a:rPr>
              <a:t>“</a:t>
            </a:r>
            <a:r>
              <a:rPr lang="en-US" sz="1400" b="1" dirty="0">
                <a:solidFill>
                  <a:schemeClr val="accent6"/>
                </a:solidFill>
                <a:latin typeface="Josefin Sans Bold" panose="00000800000000000000"/>
                <a:sym typeface="+mn-ea"/>
              </a:rPr>
              <a:t>INTRODUCING COMPETITIVE VIEWS OF FOREIGN LANGUAGE EDUCATION IN HIGHER EDUCATION INSTITUTIONS</a:t>
            </a:r>
            <a:r>
              <a:rPr lang="en-US" sz="1425" b="1" dirty="0">
                <a:solidFill>
                  <a:srgbClr val="004B88"/>
                </a:solidFill>
                <a:latin typeface="Josefin Sans Bold" panose="00000800000000000000"/>
                <a:sym typeface="+mn-ea"/>
              </a:rPr>
              <a:t>”</a:t>
            </a:r>
            <a:endParaRPr lang="en-US" sz="1425" b="1" dirty="0">
              <a:solidFill>
                <a:srgbClr val="004B88"/>
              </a:solidFill>
              <a:latin typeface="Josefin Sans Bold" panose="00000800000000000000"/>
            </a:endParaRPr>
          </a:p>
          <a:p>
            <a:pPr algn="ctr">
              <a:lnSpc>
                <a:spcPts val="2090"/>
              </a:lnSpc>
            </a:pPr>
            <a:r>
              <a:rPr lang="en-US" sz="1425" b="1" dirty="0">
                <a:solidFill>
                  <a:srgbClr val="000000"/>
                </a:solidFill>
                <a:latin typeface="Segoe UI Black" panose="020B0A02040204020203" charset="0"/>
                <a:cs typeface="Segoe UI Black" panose="020B0A02040204020203" charset="0"/>
                <a:sym typeface="+mn-ea"/>
              </a:rPr>
              <a:t>JOURNAL INDIA , </a:t>
            </a:r>
            <a:r>
              <a:rPr lang="en-US" sz="1425" dirty="0">
                <a:solidFill>
                  <a:srgbClr val="004B88"/>
                </a:solidFill>
                <a:latin typeface="Arial Black" panose="020B0A04020102020204" charset="0"/>
                <a:cs typeface="Arial Black" panose="020B0A04020102020204" charset="0"/>
                <a:sym typeface="+mn-ea"/>
              </a:rPr>
              <a:t>Volume 11, Issue 02</a:t>
            </a:r>
            <a:r>
              <a:rPr lang="en-US" sz="1425" b="1" dirty="0">
                <a:solidFill>
                  <a:srgbClr val="000000"/>
                </a:solidFill>
                <a:latin typeface="Segoe UI Black" panose="020B0A02040204020203" charset="0"/>
                <a:cs typeface="Segoe UI Black" panose="020B0A02040204020203" charset="0"/>
                <a:sym typeface="+mn-ea"/>
              </a:rPr>
              <a:t>, 2024</a:t>
            </a:r>
            <a:endParaRPr lang="en-US" sz="1425" b="1" noProof="1" dirty="0">
              <a:solidFill>
                <a:srgbClr val="000000"/>
              </a:solidFill>
              <a:latin typeface="Segoe UI Black" panose="020B0A02040204020203" charset="0"/>
              <a:ea typeface="+mn-ea"/>
              <a:cs typeface="Segoe UI Black" panose="020B0A02040204020203" charset="0"/>
            </a:endParaRPr>
          </a:p>
          <a:p>
            <a:pPr algn="ctr">
              <a:lnSpc>
                <a:spcPts val="2000"/>
              </a:lnSpc>
            </a:pPr>
            <a:r>
              <a:rPr lang="en-US" sz="1425" b="1" dirty="0">
                <a:solidFill>
                  <a:srgbClr val="0C2644"/>
                </a:solidFill>
                <a:latin typeface="Alata" panose="00000500000000000000"/>
              </a:rPr>
              <a:t>SJIF 2019: 5.222 2020: 5.552 2021: 5.637 2022:5.479 2023:6.563</a:t>
            </a:r>
            <a:endParaRPr lang="en-US" sz="1425" b="1" dirty="0">
              <a:solidFill>
                <a:srgbClr val="0C2644"/>
              </a:solidFill>
              <a:latin typeface="Alata" panose="0000050000000000000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3000779" y="5552698"/>
            <a:ext cx="391416" cy="270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10"/>
              </a:lnSpc>
            </a:pPr>
            <a:r>
              <a:rPr lang="en-US" sz="1505">
                <a:solidFill>
                  <a:srgbClr val="066C9B"/>
                </a:solidFill>
                <a:latin typeface="Impact" panose="020B0806030902050204" charset="0"/>
                <a:cs typeface="Impact" panose="020B0806030902050204" charset="0"/>
              </a:rPr>
              <a:t>DATE</a:t>
            </a:r>
            <a:endParaRPr lang="en-US" sz="1505">
              <a:solidFill>
                <a:srgbClr val="066C9B"/>
              </a:solidFill>
              <a:latin typeface="Impact" panose="020B0806030902050204" charset="0"/>
              <a:cs typeface="Impact" panose="020B0806030902050204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6356096" y="5598418"/>
            <a:ext cx="1138647" cy="270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10"/>
              </a:lnSpc>
            </a:pPr>
            <a:r>
              <a:rPr lang="en-US" sz="1505">
                <a:solidFill>
                  <a:srgbClr val="066C9B"/>
                </a:solidFill>
                <a:latin typeface="Impact" panose="020B0806030902050204" charset="0"/>
                <a:cs typeface="Impact" panose="020B0806030902050204" charset="0"/>
              </a:rPr>
              <a:t>JOURNAL HEAD</a:t>
            </a:r>
            <a:endParaRPr lang="en-US" sz="1505">
              <a:solidFill>
                <a:srgbClr val="066C9B"/>
              </a:solidFill>
              <a:latin typeface="Impact" panose="020B0806030902050204" charset="0"/>
              <a:cs typeface="Impact" panose="020B0806030902050204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2792730" y="5169535"/>
            <a:ext cx="854710" cy="260350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/>
          <a:p>
            <a:pPr algn="ctr">
              <a:lnSpc>
                <a:spcPts val="2110"/>
              </a:lnSpc>
            </a:pPr>
            <a:r>
              <a:rPr lang="en-US" sz="1000" dirty="0">
                <a:solidFill>
                  <a:srgbClr val="066C9B"/>
                </a:solidFill>
                <a:latin typeface="Arial Black" panose="020B0A04020102020204" charset="0"/>
                <a:cs typeface="Arial Black" panose="020B0A04020102020204" charset="0"/>
              </a:rPr>
              <a:t>20.</a:t>
            </a:r>
            <a:r>
              <a:rPr lang="ru-RU" altLang="en-US" sz="1000" dirty="0">
                <a:solidFill>
                  <a:srgbClr val="066C9B"/>
                </a:solidFill>
                <a:latin typeface="Arial Black" panose="020B0A04020102020204" charset="0"/>
                <a:cs typeface="Arial Black" panose="020B0A04020102020204" charset="0"/>
              </a:rPr>
              <a:t>02</a:t>
            </a:r>
            <a:r>
              <a:rPr lang="en-US" sz="1000" dirty="0">
                <a:solidFill>
                  <a:srgbClr val="066C9B"/>
                </a:solidFill>
                <a:latin typeface="Arial Black" panose="020B0A04020102020204" charset="0"/>
                <a:cs typeface="Arial Black" panose="020B0A04020102020204" charset="0"/>
              </a:rPr>
              <a:t>.202</a:t>
            </a:r>
            <a:r>
              <a:rPr lang="ru-RU" altLang="en-US" sz="1000" dirty="0">
                <a:solidFill>
                  <a:srgbClr val="066C9B"/>
                </a:solidFill>
                <a:latin typeface="Arial Black" panose="020B0A04020102020204" charset="0"/>
                <a:cs typeface="Arial Black" panose="020B0A04020102020204" charset="0"/>
              </a:rPr>
              <a:t>4</a:t>
            </a:r>
            <a:endParaRPr lang="ru-RU" altLang="en-US" sz="1000" dirty="0">
              <a:solidFill>
                <a:srgbClr val="066C9B"/>
              </a:solidFill>
              <a:latin typeface="Arial Black" panose="020B0A04020102020204" charset="0"/>
              <a:cs typeface="Arial Black" panose="020B0A04020102020204" charset="0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2088998" y="5885522"/>
            <a:ext cx="6430949" cy="538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066C9B"/>
                </a:solidFill>
                <a:latin typeface="Arial Black" panose="020B0A04020102020204" charset="0"/>
                <a:cs typeface="Arial Black" panose="020B0A04020102020204" charset="0"/>
                <a:sym typeface="+mn-ea"/>
              </a:rPr>
              <a:t>INTERNATIONAL MULTIDISCIPLINARY JOURNAL FOR RESEARCH &amp; DEVELOPMENT</a:t>
            </a:r>
            <a:endParaRPr lang="en-US" sz="1500">
              <a:solidFill>
                <a:srgbClr val="066C9B"/>
              </a:solidFill>
              <a:latin typeface="Arial Black" panose="020B0A04020102020204" charset="0"/>
              <a:cs typeface="Arial Black" panose="020B0A0402010202020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rcRect t="16027"/>
          <a:stretch>
            <a:fillRect/>
          </a:stretch>
        </p:blipFill>
        <p:spPr>
          <a:xfrm>
            <a:off x="6432550" y="5299075"/>
            <a:ext cx="1139190" cy="236220"/>
          </a:xfrm>
          <a:prstGeom prst="roundRect">
            <a:avLst/>
          </a:prstGeom>
        </p:spPr>
      </p:pic>
      <p:pic>
        <p:nvPicPr>
          <p:cNvPr id="43" name="Изображение 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50" y="422910"/>
            <a:ext cx="1210310" cy="811530"/>
          </a:xfrm>
          <a:prstGeom prst="rect">
            <a:avLst/>
          </a:prstGeom>
        </p:spPr>
      </p:pic>
      <p:pic>
        <p:nvPicPr>
          <p:cNvPr id="38" name="Изображение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6750" y="422910"/>
            <a:ext cx="1301750" cy="759460"/>
          </a:xfrm>
          <a:prstGeom prst="rect">
            <a:avLst/>
          </a:prstGeom>
        </p:spPr>
      </p:pic>
      <p:pic>
        <p:nvPicPr>
          <p:cNvPr id="39" name="Изображение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63265" y="381635"/>
            <a:ext cx="1147445" cy="800735"/>
          </a:xfrm>
          <a:prstGeom prst="rect">
            <a:avLst/>
          </a:prstGeom>
        </p:spPr>
      </p:pic>
      <p:pic>
        <p:nvPicPr>
          <p:cNvPr id="41" name="Изображение 4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51350" y="381000"/>
            <a:ext cx="1715770" cy="781685"/>
          </a:xfrm>
          <a:prstGeom prst="rect">
            <a:avLst/>
          </a:prstGeom>
        </p:spPr>
      </p:pic>
      <p:pic>
        <p:nvPicPr>
          <p:cNvPr id="100" name="Изображение 99"/>
          <p:cNvPicPr/>
          <p:nvPr/>
        </p:nvPicPr>
        <p:blipFill>
          <a:blip r:embed="rId8"/>
          <a:stretch>
            <a:fillRect/>
          </a:stretch>
        </p:blipFill>
        <p:spPr>
          <a:xfrm>
            <a:off x="6051550" y="430530"/>
            <a:ext cx="1917065" cy="7321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5" name="Изображение 104"/>
          <p:cNvPicPr/>
          <p:nvPr/>
        </p:nvPicPr>
        <p:blipFill>
          <a:blip r:embed="rId9"/>
          <a:stretch>
            <a:fillRect/>
          </a:stretch>
        </p:blipFill>
        <p:spPr>
          <a:xfrm>
            <a:off x="7875905" y="610235"/>
            <a:ext cx="1781175" cy="5721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Freeform 21"/>
          <p:cNvSpPr/>
          <p:nvPr/>
        </p:nvSpPr>
        <p:spPr>
          <a:xfrm>
            <a:off x="793750" y="2438400"/>
            <a:ext cx="849630" cy="1548765"/>
          </a:xfrm>
          <a:custGeom>
            <a:avLst/>
            <a:gdLst/>
            <a:ahLst/>
            <a:cxnLst/>
            <a:rect l="l" t="t" r="r" b="b"/>
            <a:pathLst>
              <a:path w="1475567" h="2052963">
                <a:moveTo>
                  <a:pt x="0" y="0"/>
                </a:moveTo>
                <a:lnTo>
                  <a:pt x="1475568" y="0"/>
                </a:lnTo>
                <a:lnTo>
                  <a:pt x="1475568" y="2052964"/>
                </a:lnTo>
                <a:lnTo>
                  <a:pt x="0" y="205296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p>
            <a:endParaRPr lang="ru-RU" altLang="en-US"/>
          </a:p>
          <a:p>
            <a:r>
              <a:rPr lang="en-US" altLang="ru-RU" sz="16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Monotype Corsiva" panose="03010101010201010101" charset="0"/>
                <a:cs typeface="Monotype Corsiva" panose="03010101010201010101" charset="0"/>
                <a:sym typeface="+mn-ea"/>
              </a:rPr>
              <a:t>   </a:t>
            </a:r>
            <a:r>
              <a:rPr lang="en-US" altLang="ru-RU" sz="12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Arial Black" panose="020B0A04020102020204" charset="0"/>
                <a:cs typeface="Arial Black" panose="020B0A04020102020204" charset="0"/>
                <a:sym typeface="+mn-ea"/>
              </a:rPr>
              <a:t>7,854</a:t>
            </a:r>
            <a:endParaRPr lang="en-US" altLang="ru-RU" sz="1200" b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Arial Black" panose="020B0A04020102020204" charset="0"/>
              <a:cs typeface="Arial Black" panose="020B0A04020102020204" charset="0"/>
            </a:endParaRPr>
          </a:p>
          <a:p>
            <a:endParaRPr lang="ru-RU" altLang="en-US"/>
          </a:p>
          <a:p>
            <a:r>
              <a:rPr lang="en-US" altLang="ru-RU" sz="4800"/>
              <a:t>   </a:t>
            </a:r>
            <a:endParaRPr lang="en-US" altLang="ru-RU" sz="1400" b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Monotype Corsiva" panose="03010101010201010101" charset="0"/>
              <a:cs typeface="Monotype Corsiva" panose="03010101010201010101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507</Words>
  <Application>WPS Presentation</Application>
  <PresentationFormat>Произвольный</PresentationFormat>
  <Paragraphs>26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5" baseType="lpstr">
      <vt:lpstr>Arial</vt:lpstr>
      <vt:lpstr>SimSun</vt:lpstr>
      <vt:lpstr>Wingdings</vt:lpstr>
      <vt:lpstr>Arial Black</vt:lpstr>
      <vt:lpstr>Alata</vt:lpstr>
      <vt:lpstr>Impact</vt:lpstr>
      <vt:lpstr>Josefin Sans Bold</vt:lpstr>
      <vt:lpstr>Segoe Print</vt:lpstr>
      <vt:lpstr>Segoe UI Black</vt:lpstr>
      <vt:lpstr>Monotype Corsiva</vt:lpstr>
      <vt:lpstr>Calibri</vt:lpstr>
      <vt:lpstr>Microsoft YaHei</vt:lpstr>
      <vt:lpstr>Arial Unicode MS</vt:lpstr>
      <vt:lpstr>Office Theme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CERTIFICATE</dc:title>
  <dc:creator>Пользователь</dc:creator>
  <cp:lastModifiedBy>user</cp:lastModifiedBy>
  <cp:revision>20</cp:revision>
  <dcterms:created xsi:type="dcterms:W3CDTF">2006-08-16T00:00:00Z</dcterms:created>
  <dcterms:modified xsi:type="dcterms:W3CDTF">2024-02-20T15:24:42Z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E606C3B020F748B082B8ED4AD2446346_13</vt:lpwstr>
  </property>
  <property fmtid="{D5CDD505-2E9C-101B-9397-08002B2CF9AE}" pid="3" name="KSOProductBuildVer">
    <vt:lpwstr>1049-12.2.0.13431</vt:lpwstr>
  </property>
</Properties>
</file>